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318135"/>
            <a:ext cx="9144000" cy="1908175"/>
          </a:xfrm>
        </p:spPr>
        <p:txBody>
          <a:bodyPr/>
          <a:p>
            <a:r>
              <a:rPr lang="en-US" b="1"/>
              <a:t>Omnidirectional Robot with Gesture Control</a:t>
            </a:r>
            <a:endParaRPr lang="en-US" b="1"/>
          </a:p>
        </p:txBody>
      </p:sp>
      <p:pic>
        <p:nvPicPr>
          <p:cNvPr id="4" name="Picture 3" descr="930acb38-22bf-429c-b63a-65a20a23a9a5"/>
          <p:cNvPicPr>
            <a:picLocks noChangeAspect="1"/>
          </p:cNvPicPr>
          <p:nvPr/>
        </p:nvPicPr>
        <p:blipFill>
          <a:blip r:embed="rId1"/>
          <a:stretch>
            <a:fillRect/>
          </a:stretch>
        </p:blipFill>
        <p:spPr>
          <a:xfrm>
            <a:off x="2032000" y="2308860"/>
            <a:ext cx="8201660" cy="40620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57910"/>
          </a:xfrm>
        </p:spPr>
        <p:txBody>
          <a:bodyPr>
            <a:noAutofit/>
          </a:bodyPr>
          <a:p>
            <a:r>
              <a:rPr lang="en-US" sz="3200" b="1">
                <a:latin typeface="+mn-lt"/>
                <a:cs typeface="+mn-lt"/>
              </a:rPr>
              <a:t>Introduction to Omnidirectional Robot with Gesture Control</a:t>
            </a:r>
            <a:endParaRPr lang="en-US" sz="3200" b="1">
              <a:latin typeface="+mn-lt"/>
              <a:cs typeface="+mn-lt"/>
            </a:endParaRPr>
          </a:p>
        </p:txBody>
      </p:sp>
      <p:pic>
        <p:nvPicPr>
          <p:cNvPr id="4" name="Content Placeholder 3" descr="5a339c0c-1245-4ec7-84dd-62af97368f3d (1)"/>
          <p:cNvPicPr>
            <a:picLocks noChangeAspect="1"/>
          </p:cNvPicPr>
          <p:nvPr>
            <p:ph idx="1"/>
          </p:nvPr>
        </p:nvPicPr>
        <p:blipFill>
          <a:blip r:embed="rId1"/>
          <a:stretch>
            <a:fillRect/>
          </a:stretch>
        </p:blipFill>
        <p:spPr>
          <a:xfrm>
            <a:off x="873760" y="1323340"/>
            <a:ext cx="10443210" cy="3066415"/>
          </a:xfrm>
          <a:prstGeom prst="rect">
            <a:avLst/>
          </a:prstGeom>
        </p:spPr>
      </p:pic>
      <p:sp>
        <p:nvSpPr>
          <p:cNvPr id="5" name="Text Box 4"/>
          <p:cNvSpPr txBox="1"/>
          <p:nvPr/>
        </p:nvSpPr>
        <p:spPr>
          <a:xfrm>
            <a:off x="868045" y="4701540"/>
            <a:ext cx="10510520" cy="156845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The omnidirectional robot with gesture control is an innovative technology that allows users to interact with the robot using simple hand movements and gestures. This cutting-edge robot is designed to move in any direction with ease and precision, making it highly versatile and adaptable for various applications.</a:t>
            </a:r>
            <a:endParaRPr lang="en-US" sz="24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3830"/>
            <a:ext cx="10515600" cy="1527175"/>
          </a:xfrm>
        </p:spPr>
        <p:txBody>
          <a:bodyPr/>
          <a:p>
            <a:r>
              <a:rPr lang="en-US" b="1">
                <a:latin typeface="Times New Roman" panose="02020603050405020304" charset="0"/>
                <a:cs typeface="Times New Roman" panose="02020603050405020304" charset="0"/>
              </a:rPr>
              <a:t>Omnidirectional Robot Components</a:t>
            </a:r>
            <a:endParaRPr lang="en-US"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490345"/>
            <a:ext cx="10515600" cy="4686935"/>
          </a:xfrm>
        </p:spPr>
        <p:txBody>
          <a:bodyPr/>
          <a:p>
            <a:r>
              <a:rPr lang="en-US"/>
              <a:t>ATMEGA 128 Microcontroller development board</a:t>
            </a:r>
            <a:endParaRPr lang="en-US"/>
          </a:p>
          <a:p>
            <a:r>
              <a:rPr lang="en-US"/>
              <a:t>DC Motor</a:t>
            </a:r>
            <a:endParaRPr lang="en-US"/>
          </a:p>
          <a:p>
            <a:r>
              <a:rPr lang="en-US"/>
              <a:t>Omni Wheels</a:t>
            </a:r>
            <a:endParaRPr lang="en-US"/>
          </a:p>
          <a:p>
            <a:r>
              <a:rPr lang="en-US"/>
              <a:t>DTMF decoder</a:t>
            </a:r>
            <a:endParaRPr lang="en-US"/>
          </a:p>
        </p:txBody>
      </p:sp>
      <p:sp>
        <p:nvSpPr>
          <p:cNvPr id="5" name="Text Box 4"/>
          <p:cNvSpPr txBox="1"/>
          <p:nvPr/>
        </p:nvSpPr>
        <p:spPr>
          <a:xfrm>
            <a:off x="838200" y="3518535"/>
            <a:ext cx="10630535" cy="2887980"/>
          </a:xfrm>
          <a:prstGeom prst="rect">
            <a:avLst/>
          </a:prstGeom>
          <a:noFill/>
        </p:spPr>
        <p:txBody>
          <a:bodyPr wrap="square" rtlCol="0">
            <a:noAutofit/>
          </a:bodyPr>
          <a:p>
            <a:pPr algn="just">
              <a:lnSpc>
                <a:spcPct val="150000"/>
              </a:lnSpc>
              <a:spcBef>
                <a:spcPts val="0"/>
              </a:spcBef>
              <a:spcAft>
                <a:spcPts val="200"/>
              </a:spcAft>
            </a:pPr>
            <a:r>
              <a:rPr lang="en-US" sz="4400" b="1">
                <a:latin typeface="Times New Roman" panose="02020603050405020304" charset="0"/>
                <a:cs typeface="Times New Roman" panose="02020603050405020304" charset="0"/>
              </a:rPr>
              <a:t>Integration</a:t>
            </a:r>
            <a:endParaRPr lang="en-US" sz="4400" b="1"/>
          </a:p>
          <a:p>
            <a:pPr algn="just">
              <a:lnSpc>
                <a:spcPct val="100000"/>
              </a:lnSpc>
              <a:spcBef>
                <a:spcPts val="0"/>
              </a:spcBef>
              <a:spcAft>
                <a:spcPts val="200"/>
              </a:spcAft>
            </a:pPr>
            <a:r>
              <a:rPr lang="en-US" sz="2800">
                <a:latin typeface="Calibri (Body)" charset="0"/>
                <a:cs typeface="Calibri (Body)" charset="0"/>
              </a:rPr>
              <a:t>The DC Motor, Omni Wheels, and DTMF Decoder will be integrated into the Omnidirectional Robot with Gesture Control. The microcontroller will control the movement of the robot using the DC Motor and Omni Wheels. The DTMF decoder will be used to detect and respond to user gestures, allowing for intuitive control of the robot</a:t>
            </a:r>
            <a:r>
              <a:rPr lang="en-US" sz="2800">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Gesture Control System</a:t>
            </a:r>
            <a:endParaRPr lang="en-US"/>
          </a:p>
        </p:txBody>
      </p:sp>
      <p:sp>
        <p:nvSpPr>
          <p:cNvPr id="3" name="Content Placeholder 2"/>
          <p:cNvSpPr>
            <a:spLocks noGrp="1"/>
          </p:cNvSpPr>
          <p:nvPr>
            <p:ph idx="1"/>
          </p:nvPr>
        </p:nvSpPr>
        <p:spPr>
          <a:xfrm>
            <a:off x="848995" y="1468120"/>
            <a:ext cx="10515600" cy="4719955"/>
          </a:xfrm>
        </p:spPr>
        <p:txBody>
          <a:bodyPr>
            <a:noAutofit/>
          </a:bodyPr>
          <a:p>
            <a:pPr marL="0" indent="0">
              <a:lnSpc>
                <a:spcPct val="150000"/>
              </a:lnSpc>
              <a:spcAft>
                <a:spcPts val="0"/>
              </a:spcAft>
              <a:buNone/>
            </a:pPr>
            <a:r>
              <a:rPr lang="en-US" sz="2400" b="1"/>
              <a:t>Introduction</a:t>
            </a:r>
            <a:endParaRPr lang="en-US" sz="2400" b="1"/>
          </a:p>
          <a:p>
            <a:pPr marL="0" indent="0">
              <a:lnSpc>
                <a:spcPct val="150000"/>
              </a:lnSpc>
              <a:spcAft>
                <a:spcPts val="0"/>
              </a:spcAft>
              <a:buNone/>
            </a:pPr>
            <a:r>
              <a:rPr lang="en-US" sz="2400"/>
              <a:t> The omnidirectional robot is equipped with a gesture control system that allows users to control its movements using hand gestures.</a:t>
            </a:r>
            <a:endParaRPr lang="en-US" sz="2400"/>
          </a:p>
          <a:p>
            <a:pPr marL="0" indent="0">
              <a:lnSpc>
                <a:spcPct val="150000"/>
              </a:lnSpc>
              <a:spcAft>
                <a:spcPts val="0"/>
              </a:spcAft>
              <a:buNone/>
            </a:pPr>
            <a:r>
              <a:rPr lang="en-US" sz="2400" b="1"/>
              <a:t> How it Works </a:t>
            </a:r>
            <a:endParaRPr lang="en-US" sz="2400" b="1"/>
          </a:p>
          <a:p>
            <a:pPr marL="0" indent="0" algn="just">
              <a:lnSpc>
                <a:spcPct val="150000"/>
              </a:lnSpc>
              <a:spcAft>
                <a:spcPts val="0"/>
              </a:spcAft>
              <a:buNone/>
            </a:pPr>
            <a:r>
              <a:rPr lang="en-US" sz="2400"/>
              <a:t>The gesture control system uses a combination of sensors and machine learning algorithms to interpret hand movements and translate them into specific commands for the robot. </a:t>
            </a:r>
            <a:endParaRPr lang="en-US" sz="2400"/>
          </a:p>
          <a:p>
            <a:pPr marL="0" indent="0">
              <a:lnSpc>
                <a:spcPct val="150000"/>
              </a:lnSpc>
              <a:spcAft>
                <a:spcPts val="0"/>
              </a:spcAft>
              <a:buNone/>
            </a:pPr>
            <a:r>
              <a:rPr lang="en-US" sz="2400" b="1">
                <a:sym typeface="+mn-ea"/>
              </a:rPr>
              <a:t> </a:t>
            </a:r>
            <a:endParaRPr lang="en-US" sz="2400"/>
          </a:p>
          <a:p>
            <a:pPr marL="0" indent="0">
              <a:lnSpc>
                <a:spcPct val="150000"/>
              </a:lnSpc>
              <a:spcAft>
                <a:spcPts val="0"/>
              </a:spcAft>
              <a:buNone/>
            </a:pPr>
            <a:endParaRPr lang="en-US" sz="2000"/>
          </a:p>
          <a:p>
            <a:pPr marL="0" indent="0">
              <a:lnSpc>
                <a:spcPct val="150000"/>
              </a:lnSpc>
              <a:spcAft>
                <a:spcPts val="0"/>
              </a:spcAft>
              <a:buNone/>
            </a:pP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866140"/>
            <a:ext cx="10515600" cy="5311140"/>
          </a:xfrm>
        </p:spPr>
        <p:txBody>
          <a:bodyPr>
            <a:normAutofit lnSpcReduction="20000"/>
          </a:bodyPr>
          <a:p>
            <a:pPr marL="0" indent="0">
              <a:lnSpc>
                <a:spcPct val="150000"/>
              </a:lnSpc>
              <a:buNone/>
            </a:pPr>
            <a:r>
              <a:rPr lang="en-US" sz="3200" b="1">
                <a:sym typeface="+mn-ea"/>
              </a:rPr>
              <a:t> Recognizing Gestures </a:t>
            </a:r>
            <a:endParaRPr lang="en-US" sz="3200" b="1"/>
          </a:p>
          <a:p>
            <a:pPr marL="0" indent="0">
              <a:lnSpc>
                <a:spcPct val="150000"/>
              </a:lnSpc>
              <a:buNone/>
            </a:pPr>
            <a:r>
              <a:rPr lang="en-US">
                <a:sym typeface="+mn-ea"/>
              </a:rPr>
              <a:t>The system is trained to recognize a set of predefined gestures, such as swiping left or right, pointing, and making a fi</a:t>
            </a:r>
            <a:r>
              <a:rPr lang="en-IN" altLang="en-US">
                <a:sym typeface="+mn-ea"/>
              </a:rPr>
              <a:t>r</a:t>
            </a:r>
            <a:r>
              <a:rPr lang="en-US">
                <a:sym typeface="+mn-ea"/>
              </a:rPr>
              <a:t>st.</a:t>
            </a:r>
            <a:endParaRPr lang="en-US">
              <a:sym typeface="+mn-ea"/>
            </a:endParaRPr>
          </a:p>
          <a:p>
            <a:pPr marL="0" indent="0">
              <a:lnSpc>
                <a:spcPct val="150000"/>
              </a:lnSpc>
              <a:buNone/>
            </a:pPr>
            <a:r>
              <a:rPr lang="en-US" sz="3200" b="1">
                <a:sym typeface="+mn-ea"/>
              </a:rPr>
              <a:t>Controlling Movements</a:t>
            </a:r>
            <a:endParaRPr lang="en-US" sz="3200" b="1">
              <a:sym typeface="+mn-ea"/>
            </a:endParaRPr>
          </a:p>
          <a:p>
            <a:pPr marL="0" indent="0" algn="just">
              <a:lnSpc>
                <a:spcPct val="150000"/>
              </a:lnSpc>
              <a:buNone/>
            </a:pPr>
            <a:r>
              <a:rPr lang="en-US">
                <a:sym typeface="+mn-ea"/>
              </a:rPr>
              <a:t>Each recognized gesture corresponds to a specific movement or action for the robot. For example, swiping left or right can make the robot turn in that direction, while pointing can make the robot move towards the pointed direction. </a:t>
            </a:r>
            <a:endParaRPr lang="en-US">
              <a:sym typeface="+mn-ea"/>
            </a:endParaRPr>
          </a:p>
          <a:p>
            <a:pPr marL="0" indent="0">
              <a:lnSpc>
                <a:spcPct val="150000"/>
              </a:lnSpc>
              <a:buNone/>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b="1"/>
              <a:t>Omnidirectional Robot with Gesture Control Algorithm</a:t>
            </a:r>
            <a:endParaRPr lang="en-US" sz="3600" b="1"/>
          </a:p>
        </p:txBody>
      </p:sp>
      <p:pic>
        <p:nvPicPr>
          <p:cNvPr id="4" name="Content Placeholder 3" descr="d3d4cbd6-2e1c-4937-b328-6e90b743334e"/>
          <p:cNvPicPr>
            <a:picLocks noChangeAspect="1"/>
          </p:cNvPicPr>
          <p:nvPr>
            <p:ph idx="1"/>
          </p:nvPr>
        </p:nvPicPr>
        <p:blipFill>
          <a:blip r:embed="rId1"/>
          <a:stretch>
            <a:fillRect/>
          </a:stretch>
        </p:blipFill>
        <p:spPr>
          <a:xfrm>
            <a:off x="5929630" y="1322705"/>
            <a:ext cx="5592445" cy="3034030"/>
          </a:xfrm>
          <a:prstGeom prst="rect">
            <a:avLst/>
          </a:prstGeom>
        </p:spPr>
      </p:pic>
      <p:pic>
        <p:nvPicPr>
          <p:cNvPr id="5" name="Picture 4" descr="e8410e52-581c-4ee2-9f76-5044ec932150"/>
          <p:cNvPicPr>
            <a:picLocks noChangeAspect="1"/>
          </p:cNvPicPr>
          <p:nvPr/>
        </p:nvPicPr>
        <p:blipFill>
          <a:blip r:embed="rId2"/>
          <a:srcRect l="4611" t="37817" b="4767"/>
          <a:stretch>
            <a:fillRect/>
          </a:stretch>
        </p:blipFill>
        <p:spPr>
          <a:xfrm>
            <a:off x="906780" y="1605915"/>
            <a:ext cx="5346700" cy="2985135"/>
          </a:xfrm>
          <a:prstGeom prst="rect">
            <a:avLst/>
          </a:prstGeom>
        </p:spPr>
      </p:pic>
      <p:sp>
        <p:nvSpPr>
          <p:cNvPr id="7" name="Text Box 6"/>
          <p:cNvSpPr txBox="1"/>
          <p:nvPr/>
        </p:nvSpPr>
        <p:spPr>
          <a:xfrm>
            <a:off x="951865" y="4668520"/>
            <a:ext cx="10599420" cy="1801495"/>
          </a:xfrm>
          <a:prstGeom prst="rect">
            <a:avLst/>
          </a:prstGeom>
          <a:noFill/>
        </p:spPr>
        <p:txBody>
          <a:bodyPr wrap="square" rtlCol="0">
            <a:noAutofit/>
          </a:bodyPr>
          <a:p>
            <a:r>
              <a:rPr lang="en-US" sz="2400" b="1"/>
              <a:t>Motion Planning Algorithm</a:t>
            </a:r>
            <a:endParaRPr lang="en-US" sz="2400" b="1"/>
          </a:p>
          <a:p>
            <a:pPr algn="just"/>
            <a:r>
              <a:rPr lang="en-US" sz="2400"/>
              <a:t>The Omnidirectional Robot with Gesture Control uses a motion planning algorithm to navigate its environment. This algorithm takes into account the robot's current position, the desired destination, and any obstacles in the way to plan the most efficient path to reach the destination.</a:t>
            </a: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Testing and Results</a:t>
            </a:r>
            <a:endParaRPr lang="en-US" b="1"/>
          </a:p>
        </p:txBody>
      </p:sp>
      <p:pic>
        <p:nvPicPr>
          <p:cNvPr id="4" name="Content Placeholder 3" descr="1"/>
          <p:cNvPicPr>
            <a:picLocks noChangeAspect="1"/>
          </p:cNvPicPr>
          <p:nvPr>
            <p:ph idx="1"/>
          </p:nvPr>
        </p:nvPicPr>
        <p:blipFill>
          <a:blip r:embed="rId1"/>
          <a:stretch>
            <a:fillRect/>
          </a:stretch>
        </p:blipFill>
        <p:spPr>
          <a:xfrm>
            <a:off x="838200" y="1581150"/>
            <a:ext cx="10052050" cy="46151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9550"/>
            <a:ext cx="10515600" cy="1481455"/>
          </a:xfrm>
        </p:spPr>
        <p:txBody>
          <a:bodyPr/>
          <a:p>
            <a:pPr algn="ctr"/>
            <a:r>
              <a:rPr lang="en-US" b="1"/>
              <a:t>Applications</a:t>
            </a:r>
            <a:endParaRPr lang="en-US" b="1"/>
          </a:p>
        </p:txBody>
      </p:sp>
      <p:pic>
        <p:nvPicPr>
          <p:cNvPr id="7" name="Content Placeholder 6" descr="330f0242-4358-4052-a9df-d12e69a969d9"/>
          <p:cNvPicPr>
            <a:picLocks noChangeAspect="1"/>
          </p:cNvPicPr>
          <p:nvPr>
            <p:ph idx="1"/>
          </p:nvPr>
        </p:nvPicPr>
        <p:blipFill>
          <a:blip r:embed="rId1"/>
          <a:stretch>
            <a:fillRect/>
          </a:stretch>
        </p:blipFill>
        <p:spPr>
          <a:xfrm>
            <a:off x="8030845" y="1278255"/>
            <a:ext cx="3893820" cy="3000375"/>
          </a:xfrm>
          <a:prstGeom prst="rect">
            <a:avLst/>
          </a:prstGeom>
        </p:spPr>
      </p:pic>
      <p:pic>
        <p:nvPicPr>
          <p:cNvPr id="8" name="Picture 7" descr="bd65b17d-47e3-492f-9693-ac6fd62793f6"/>
          <p:cNvPicPr>
            <a:picLocks noChangeAspect="1"/>
          </p:cNvPicPr>
          <p:nvPr/>
        </p:nvPicPr>
        <p:blipFill>
          <a:blip r:embed="rId2"/>
          <a:stretch>
            <a:fillRect/>
          </a:stretch>
        </p:blipFill>
        <p:spPr>
          <a:xfrm>
            <a:off x="4062095" y="1278255"/>
            <a:ext cx="3752850" cy="2999740"/>
          </a:xfrm>
          <a:prstGeom prst="rect">
            <a:avLst/>
          </a:prstGeom>
        </p:spPr>
      </p:pic>
      <p:pic>
        <p:nvPicPr>
          <p:cNvPr id="9" name="Picture 8" descr="37681826-8d60-4dec-9931-7dbadfdb5d2d"/>
          <p:cNvPicPr>
            <a:picLocks noChangeAspect="1"/>
          </p:cNvPicPr>
          <p:nvPr/>
        </p:nvPicPr>
        <p:blipFill>
          <a:blip r:embed="rId3"/>
          <a:stretch>
            <a:fillRect/>
          </a:stretch>
        </p:blipFill>
        <p:spPr>
          <a:xfrm>
            <a:off x="214630" y="1374775"/>
            <a:ext cx="3461385" cy="2904490"/>
          </a:xfrm>
          <a:prstGeom prst="rect">
            <a:avLst/>
          </a:prstGeom>
        </p:spPr>
      </p:pic>
      <p:sp>
        <p:nvSpPr>
          <p:cNvPr id="10" name="Text Box 9"/>
          <p:cNvSpPr txBox="1"/>
          <p:nvPr/>
        </p:nvSpPr>
        <p:spPr>
          <a:xfrm>
            <a:off x="303530" y="4489450"/>
            <a:ext cx="3239135" cy="860425"/>
          </a:xfrm>
          <a:prstGeom prst="rect">
            <a:avLst/>
          </a:prstGeom>
          <a:noFill/>
        </p:spPr>
        <p:txBody>
          <a:bodyPr wrap="square" rtlCol="0">
            <a:spAutoFit/>
          </a:bodyPr>
          <a:p>
            <a:pPr algn="ctr"/>
            <a:r>
              <a:rPr lang="en-US" sz="3200" b="1"/>
              <a:t>Warehousing</a:t>
            </a:r>
            <a:endParaRPr lang="en-US"/>
          </a:p>
          <a:p>
            <a:endParaRPr lang="en-US"/>
          </a:p>
        </p:txBody>
      </p:sp>
      <p:sp>
        <p:nvSpPr>
          <p:cNvPr id="11" name="Text Box 10"/>
          <p:cNvSpPr txBox="1"/>
          <p:nvPr/>
        </p:nvSpPr>
        <p:spPr>
          <a:xfrm>
            <a:off x="4391660" y="4489450"/>
            <a:ext cx="3183255" cy="561340"/>
          </a:xfrm>
          <a:prstGeom prst="rect">
            <a:avLst/>
          </a:prstGeom>
          <a:noFill/>
        </p:spPr>
        <p:txBody>
          <a:bodyPr wrap="square" rtlCol="0">
            <a:noAutofit/>
          </a:bodyPr>
          <a:p>
            <a:pPr algn="ctr"/>
            <a:r>
              <a:rPr lang="en-US" sz="3200" b="1"/>
              <a:t>Healthcare</a:t>
            </a:r>
            <a:endParaRPr lang="en-US" sz="3200" b="1"/>
          </a:p>
        </p:txBody>
      </p:sp>
      <p:sp>
        <p:nvSpPr>
          <p:cNvPr id="12" name="Text Box 11"/>
          <p:cNvSpPr txBox="1"/>
          <p:nvPr/>
        </p:nvSpPr>
        <p:spPr>
          <a:xfrm>
            <a:off x="8178165" y="4589780"/>
            <a:ext cx="3641090" cy="583565"/>
          </a:xfrm>
          <a:prstGeom prst="rect">
            <a:avLst/>
          </a:prstGeom>
          <a:noFill/>
        </p:spPr>
        <p:txBody>
          <a:bodyPr wrap="square" rtlCol="0">
            <a:spAutoFit/>
          </a:bodyPr>
          <a:p>
            <a:pPr algn="ctr"/>
            <a:r>
              <a:rPr lang="en-US" sz="3200" b="1"/>
              <a:t>Manufacturing</a:t>
            </a:r>
            <a:endParaRPr lang="en-US" sz="32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2038</Words>
  <Application>WPS Presentation</Application>
  <PresentationFormat>Widescreen</PresentationFormat>
  <Paragraphs>48</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Arial Unicode MS</vt:lpstr>
      <vt:lpstr>Calibri Light</vt:lpstr>
      <vt:lpstr>Calibri</vt:lpstr>
      <vt:lpstr>Microsoft YaHei</vt:lpstr>
      <vt:lpstr>Times New Roman</vt:lpstr>
      <vt:lpstr>Calibri (Body)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Omnidirectional Robot with Gesture Control</dc:title>
  <dc:creator>subbu</dc:creator>
  <cp:lastModifiedBy>subbu</cp:lastModifiedBy>
  <cp:revision>6</cp:revision>
  <dcterms:created xsi:type="dcterms:W3CDTF">2023-12-14T12:21:56Z</dcterms:created>
  <dcterms:modified xsi:type="dcterms:W3CDTF">2023-12-14T13:25:07Z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6265A5E685AE40A0B4230319EEC44A24_11</vt:lpwstr>
  </property>
  <property fmtid="{D5CDD505-2E9C-101B-9397-08002B2CF9AE}" pid="3" name="KSOProductBuildVer">
    <vt:lpwstr>1033-12.2.0.13306</vt:lpwstr>
  </property>
</Properties>
</file>